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sldIdLst>
    <p:sldId id="261" r:id="rId2"/>
    <p:sldId id="256" r:id="rId3"/>
    <p:sldId id="257" r:id="rId4"/>
    <p:sldId id="262" r:id="rId5"/>
    <p:sldId id="266" r:id="rId6"/>
    <p:sldId id="263" r:id="rId7"/>
    <p:sldId id="268" r:id="rId8"/>
    <p:sldId id="267" r:id="rId9"/>
    <p:sldId id="258" r:id="rId10"/>
    <p:sldId id="259" r:id="rId11"/>
    <p:sldId id="260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95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835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263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296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148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072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005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5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761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491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240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539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b052024/Machine-Prediction.gi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1646" y="284477"/>
            <a:ext cx="8648201" cy="473170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Feature Extraction and Price Prediction-Cell Phones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8149" y="1428206"/>
            <a:ext cx="5016726" cy="37776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2" y="757647"/>
            <a:ext cx="10833358" cy="458290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383176" y="5426335"/>
            <a:ext cx="684493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Title- Price Prediction With ML Models </a:t>
            </a:r>
          </a:p>
          <a:p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Name-</a:t>
            </a:r>
            <a:r>
              <a:rPr lang="en-US" sz="14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Debasis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Panda</a:t>
            </a:r>
          </a:p>
          <a:p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GitHub-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https://github.com/Deb052024/Machine-Prediction.git</a:t>
            </a:r>
            <a:endParaRPr lang="en-IN" sz="1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08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5426" y="90710"/>
            <a:ext cx="9523412" cy="614140"/>
          </a:xfrm>
        </p:spPr>
        <p:txBody>
          <a:bodyPr>
            <a:normAutofit fontScale="90000"/>
          </a:bodyPr>
          <a:lstStyle/>
          <a:p>
            <a:r>
              <a:rPr lang="en-US" sz="28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Regression Machine Learning Models and KPI</a:t>
            </a:r>
            <a:endParaRPr lang="en-IN" sz="28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914907"/>
              </p:ext>
            </p:extLst>
          </p:nvPr>
        </p:nvGraphicFramePr>
        <p:xfrm>
          <a:off x="1773237" y="811530"/>
          <a:ext cx="5265738" cy="2693672"/>
        </p:xfrm>
        <a:graphic>
          <a:graphicData uri="http://schemas.openxmlformats.org/drawingml/2006/table">
            <a:tbl>
              <a:tblPr/>
              <a:tblGrid>
                <a:gridCol w="2472860">
                  <a:extLst>
                    <a:ext uri="{9D8B030D-6E8A-4147-A177-3AD203B41FA5}">
                      <a16:colId xmlns:a16="http://schemas.microsoft.com/office/drawing/2014/main" val="1617655956"/>
                    </a:ext>
                  </a:extLst>
                </a:gridCol>
                <a:gridCol w="1421375">
                  <a:extLst>
                    <a:ext uri="{9D8B030D-6E8A-4147-A177-3AD203B41FA5}">
                      <a16:colId xmlns:a16="http://schemas.microsoft.com/office/drawing/2014/main" val="2043939264"/>
                    </a:ext>
                  </a:extLst>
                </a:gridCol>
                <a:gridCol w="1371503">
                  <a:extLst>
                    <a:ext uri="{9D8B030D-6E8A-4147-A177-3AD203B41FA5}">
                      <a16:colId xmlns:a16="http://schemas.microsoft.com/office/drawing/2014/main" val="3702646839"/>
                    </a:ext>
                  </a:extLst>
                </a:gridCol>
              </a:tblGrid>
              <a:tr h="2727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201068"/>
                  </a:ext>
                </a:extLst>
              </a:tr>
              <a:tr h="51145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Name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Training Accuracy 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Testing Accuracy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2577238"/>
                  </a:ext>
                </a:extLst>
              </a:tr>
              <a:tr h="2727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Linear Regression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5764973"/>
                  </a:ext>
                </a:extLst>
              </a:tr>
              <a:tr h="2727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Decision Tree Regressor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1572719"/>
                  </a:ext>
                </a:extLst>
              </a:tr>
              <a:tr h="2727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 Vector Regressor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-0.05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-0.019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461533"/>
                  </a:ext>
                </a:extLst>
              </a:tr>
              <a:tr h="2727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Logistics Regression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0169142"/>
                  </a:ext>
                </a:extLst>
              </a:tr>
              <a:tr h="2727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 Regressor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6757564"/>
                  </a:ext>
                </a:extLst>
              </a:tr>
              <a:tr h="2727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 Regressor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5565642"/>
                  </a:ext>
                </a:extLst>
              </a:tr>
              <a:tr h="2727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 dirty="0" err="1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AdaBoost</a:t>
                      </a:r>
                      <a:r>
                        <a:rPr lang="en-IN" sz="1400" b="1" i="0" u="none" strike="noStrike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N" sz="1400" b="1" i="0" u="none" strike="noStrike" dirty="0" err="1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Regressor</a:t>
                      </a:r>
                      <a:endParaRPr lang="en-IN" sz="1400" b="1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b="1" i="0" u="none" strike="noStrike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6308370"/>
                  </a:ext>
                </a:extLst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8975" y="811530"/>
            <a:ext cx="5153025" cy="27793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8" y="3505203"/>
            <a:ext cx="6110287" cy="297179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439025" y="3762375"/>
            <a:ext cx="49339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Logistics Regression Training and Testing score are least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Random Forest </a:t>
            </a:r>
            <a:r>
              <a:rPr lang="en-US" sz="14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Regressor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scores are highest and </a:t>
            </a:r>
            <a:r>
              <a:rPr lang="en-US" sz="14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scond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highest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R^2 , Mean Absolute Error and Mean Square values indicate </a:t>
            </a:r>
            <a:r>
              <a:rPr lang="en-US" sz="14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best predictor model for Price, but 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its bit over fit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difference between train and test accuracy score is least for </a:t>
            </a:r>
            <a:r>
              <a:rPr lang="en-US" sz="14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AdaBoost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, 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hence is a best fit model, 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neither over fit or under fit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Adjacent graph depicts ensemble techniques perform well compared to individual learner models </a:t>
            </a:r>
            <a:endParaRPr lang="en-IN" sz="1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60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4538" y="186301"/>
            <a:ext cx="5100457" cy="373380"/>
          </a:xfrm>
        </p:spPr>
        <p:txBody>
          <a:bodyPr>
            <a:normAutofit fontScale="90000"/>
          </a:bodyPr>
          <a:lstStyle/>
          <a:p>
            <a:r>
              <a:rPr lang="en-US" sz="2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 Validation Comparison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65079" y="5777078"/>
            <a:ext cx="846239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 Based on Cross Validation R*2 scores across models were plotted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Regression Model R*2 scores are  lowest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 More spread on validations on higher side for </a:t>
            </a:r>
            <a:r>
              <a:rPr lang="en-US" sz="1500" b="1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Forest, </a:t>
            </a:r>
            <a:r>
              <a:rPr lang="en-US" sz="1500" b="1" dirty="0" err="1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1500" b="1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1500" b="1" dirty="0" err="1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AdaBoost</a:t>
            </a:r>
            <a:endParaRPr lang="en-IN" sz="1500" b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895" y="766354"/>
            <a:ext cx="9689528" cy="480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49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8822" y="43661"/>
            <a:ext cx="5349293" cy="429626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Recommendations and Conclusion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081" y="557349"/>
            <a:ext cx="9016848" cy="6139286"/>
          </a:xfrm>
        </p:spPr>
        <p:txBody>
          <a:bodyPr anchor="t"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400" dirty="0" smtClean="0"/>
              <a:t> 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three brands with highest selling prices are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Apple iPhone 14 Plus, Samsung Galaxy S23 5G and Google Pixel 7 </a:t>
            </a:r>
            <a:endParaRPr lang="en-US" sz="1400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128GB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Memory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APPLE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 the costliest with bigger heights compared to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256GB Memory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Samsung Cell Phones,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Brand being the differentiator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4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12MegaPixel Front camera are costliest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Apple and Samsung 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most cameras present are of 10 or 8 Mega Pixel,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400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8GM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RAM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most sought after for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Samsung 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how ever the current distribution is having most cell phones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4GB RAM </a:t>
            </a:r>
            <a:endParaRPr lang="en-US" sz="1400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400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Ensemble Techniques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perform better in Model Accuracy than normal learning models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4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having highest accuracy 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bit </a:t>
            </a:r>
            <a:r>
              <a:rPr lang="en-US" sz="14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overfit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ever </a:t>
            </a:r>
            <a:r>
              <a:rPr lang="en-US" sz="14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AdaBoost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neither over fit nor under fit in price predictions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R*2 square 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least MAE(Mean Absolute Error ) is present for </a:t>
            </a:r>
            <a:r>
              <a:rPr lang="en-US" sz="14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400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400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Premium 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Discount on Price strategies for Premium(Apple, Samsung ) and Non Premium Brands respectively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4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400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IN" sz="1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IN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929" y="389225"/>
            <a:ext cx="3030071" cy="29461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17660" y="3335383"/>
            <a:ext cx="27175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Fig-1- Price Histogram  Plot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Interpretation-</a:t>
            </a:r>
          </a:p>
          <a:p>
            <a:pPr marL="342900" indent="-342900">
              <a:buAutoNum type="alphaLcPeriod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Reflects maximum cell phones with </a:t>
            </a:r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10k to 40k Range</a:t>
            </a:r>
          </a:p>
          <a:p>
            <a:pPr marL="342900" indent="-342900">
              <a:buAutoNum type="alphaLcPeriod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No cell Phone on </a:t>
            </a:r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70k Price bracket,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there is a scope for brands to pitch in at the price point </a:t>
            </a: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414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9910" y="182881"/>
            <a:ext cx="8915399" cy="466638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Extraction and Model Building-Case Flow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95792" y="727075"/>
            <a:ext cx="8486458" cy="5816599"/>
          </a:xfrm>
        </p:spPr>
        <p:txBody>
          <a:bodyPr>
            <a:noAutofit/>
          </a:bodyPr>
          <a:lstStyle/>
          <a:p>
            <a:pPr algn="just"/>
            <a:r>
              <a:rPr lang="en-US" sz="15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Project Scenario and Objective</a:t>
            </a:r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5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EDA Based Features Observation - 1 ,2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5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 Phone Feature and Insights</a:t>
            </a:r>
          </a:p>
          <a:p>
            <a:pPr algn="just"/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5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Pair Plot and Skewness Interpretation</a:t>
            </a:r>
          </a:p>
          <a:p>
            <a:pPr algn="just"/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5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Highest Price Models Key Features Comparison</a:t>
            </a:r>
          </a:p>
          <a:p>
            <a:pPr algn="just"/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5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Feature Importance and Selection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5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Machine Learning Model Building and Performance Based on KPI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5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 Validations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5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Recommendation and Conclusion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5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5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15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IN" sz="15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61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7429" y="336727"/>
            <a:ext cx="4556811" cy="812804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Scenario and Objective</a:t>
            </a:r>
            <a:endParaRPr lang="en-IN" sz="2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041" y="1706880"/>
            <a:ext cx="9271862" cy="19158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Project Scenario: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I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organization is keen to enhance its pricing strategy by gaining a deeper understanding of the key features that influence the prices of mobile </a:t>
            </a:r>
            <a:r>
              <a:rPr lang="en-I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phones.</a:t>
            </a:r>
          </a:p>
          <a:p>
            <a:pPr marL="0" indent="0">
              <a:buNone/>
            </a:pPr>
            <a:endParaRPr lang="en-I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I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6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Objective: </a:t>
            </a:r>
            <a:r>
              <a:rPr lang="en-I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build a predictive model that can accurately estimate the price of a mobile phone based on its features</a:t>
            </a:r>
            <a:r>
              <a:rPr lang="en-I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315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8594" y="-34304"/>
            <a:ext cx="6783977" cy="456924"/>
          </a:xfrm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EDA Based Observations </a:t>
            </a: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Across </a:t>
            </a:r>
            <a:r>
              <a:rPr lang="en-US" sz="20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Models-1</a:t>
            </a:r>
            <a:endParaRPr lang="en-IN" sz="20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1" y="422619"/>
            <a:ext cx="10415898" cy="33131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/>
          <p:cNvSpPr txBox="1"/>
          <p:nvPr/>
        </p:nvSpPr>
        <p:spPr>
          <a:xfrm>
            <a:off x="770261" y="3735799"/>
            <a:ext cx="10233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Interpretation: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SAMSUNG Galaxy A145G, REDMI Note 12Pro 5G, VIVO Y16, realmeC55 </a:t>
            </a:r>
            <a:r>
              <a:rPr lang="en-US" sz="12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got maximum occurrences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12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94" y="4258491"/>
            <a:ext cx="6734175" cy="25341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7280366" y="4981303"/>
            <a:ext cx="45110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Interpretation :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Top 3 prevalence of Price in market are </a:t>
            </a:r>
            <a:r>
              <a:rPr lang="en-US" sz="14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15999,9999 &amp; 16999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10499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is having least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least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occurance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in market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22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7" y="360028"/>
            <a:ext cx="3560902" cy="22493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514" y="259908"/>
            <a:ext cx="3389325" cy="24752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6741" y="387518"/>
            <a:ext cx="2978331" cy="21559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8607" y="2570979"/>
            <a:ext cx="8264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Fig-1,2,3-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Features- 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Maximum cell phones with 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126GB 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  <a:r>
              <a:rPr lang="en-US" sz="1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4 GB RAM and 16MP </a:t>
            </a: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 camera</a:t>
            </a:r>
          </a:p>
          <a:p>
            <a:endParaRPr lang="en-IN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07" y="2932021"/>
            <a:ext cx="3806092" cy="25864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145" y="2899324"/>
            <a:ext cx="3683072" cy="2619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3349" y="2899324"/>
            <a:ext cx="3100903" cy="24058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/>
          <p:cNvSpPr txBox="1"/>
          <p:nvPr/>
        </p:nvSpPr>
        <p:spPr>
          <a:xfrm>
            <a:off x="557349" y="5686697"/>
            <a:ext cx="84560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Fig-1: </a:t>
            </a:r>
            <a:r>
              <a:rPr lang="en-US" sz="14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16.76 inch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height handset are having maximum presence in the distribution</a:t>
            </a: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Fig-2: </a:t>
            </a:r>
            <a:r>
              <a:rPr lang="en-US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Qual</a:t>
            </a:r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Comm</a:t>
            </a:r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Snap Dragon Processors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are mostly used in cell Phones</a:t>
            </a: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Fig-3: </a:t>
            </a:r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5000mH battery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is mostly present across cell phones </a:t>
            </a:r>
          </a:p>
          <a:p>
            <a:endParaRPr lang="en-IN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448594" y="-34304"/>
            <a:ext cx="6783977" cy="456924"/>
          </a:xfrm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EDA Based Observations </a:t>
            </a: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Across </a:t>
            </a:r>
            <a:r>
              <a:rPr lang="en-US" sz="20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Models-2</a:t>
            </a:r>
            <a:endParaRPr lang="en-IN" sz="20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466217" y="5479994"/>
            <a:ext cx="6357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Fig-3</a:t>
            </a:r>
            <a:endParaRPr lang="en-IN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78133" y="5350345"/>
            <a:ext cx="6444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Fig-2</a:t>
            </a:r>
            <a:endParaRPr lang="en-IN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5132" y="5333800"/>
            <a:ext cx="64443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Fig-1</a:t>
            </a:r>
            <a:endParaRPr lang="en-IN" sz="13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65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4531" y="0"/>
            <a:ext cx="5645384" cy="5428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 Phone Features and Insights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973" y="496389"/>
            <a:ext cx="2751556" cy="20392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142" y="523914"/>
            <a:ext cx="3834351" cy="201168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4053" y="6121336"/>
            <a:ext cx="11062402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15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8GM </a:t>
            </a:r>
            <a:r>
              <a:rPr lang="en-US" sz="115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RAM</a:t>
            </a:r>
            <a:r>
              <a:rPr lang="en-US" sz="115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most sought after for </a:t>
            </a:r>
            <a:r>
              <a:rPr lang="en-US" sz="115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Samsung </a:t>
            </a:r>
            <a:r>
              <a:rPr lang="en-US" sz="115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how ever the current distribution is having most cell phones </a:t>
            </a:r>
            <a:r>
              <a:rPr lang="en-US" sz="115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4GB RAM </a:t>
            </a:r>
            <a:endParaRPr lang="en-IN" sz="115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7" y="496389"/>
            <a:ext cx="5132377" cy="232518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11317" y="2830177"/>
            <a:ext cx="4467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Fig-1:Maximum cell phones with 16inch height  </a:t>
            </a:r>
            <a:endParaRPr lang="en-IN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51929" y="2888658"/>
            <a:ext cx="6435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Fig-2 &amp;3: 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12 </a:t>
            </a:r>
            <a:r>
              <a:rPr lang="en-US" sz="1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MegaPixel</a:t>
            </a:r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Front camera are costliest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Apple and Samsung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but most cameras present are of 10 or 8 Mega Pixel, </a:t>
            </a: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606751" y="2591027"/>
            <a:ext cx="1253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Fig-3</a:t>
            </a:r>
            <a:endParaRPr lang="en-IN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905" y="3386833"/>
            <a:ext cx="5125237" cy="28027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0068" y="3386833"/>
            <a:ext cx="5728161" cy="265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49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91" y="501095"/>
            <a:ext cx="11942109" cy="1310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3405052" y="78377"/>
            <a:ext cx="3535680" cy="3077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Pair Plot and Skewness Interpretation</a:t>
            </a:r>
            <a:endParaRPr lang="en-IN" sz="1400" b="1" dirty="0">
              <a:solidFill>
                <a:schemeClr val="accent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44147"/>
            <a:ext cx="2419350" cy="18414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8294" y="3244147"/>
            <a:ext cx="3106918" cy="215504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4428" y="3235157"/>
            <a:ext cx="3096850" cy="22224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19350" y="3235157"/>
            <a:ext cx="3589022" cy="22612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" name="TextBox 15"/>
          <p:cNvSpPr txBox="1"/>
          <p:nvPr/>
        </p:nvSpPr>
        <p:spPr>
          <a:xfrm>
            <a:off x="374469" y="2011680"/>
            <a:ext cx="114604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Pair Plot Interpretation-</a:t>
            </a:r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a. </a:t>
            </a:r>
            <a:r>
              <a:rPr lang="en-US" sz="13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Price </a:t>
            </a:r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has got positive relation with features like Mobile Height </a:t>
            </a:r>
          </a:p>
          <a:p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b. Very few </a:t>
            </a:r>
            <a:r>
              <a:rPr lang="en-US" sz="13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AI lens</a:t>
            </a:r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 with 1.0 </a:t>
            </a:r>
            <a:r>
              <a:rPr lang="en-US" sz="13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MegaPixel</a:t>
            </a:r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 , almost data has got 0 Mega Pixel AI lens</a:t>
            </a:r>
          </a:p>
          <a:p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c. </a:t>
            </a:r>
            <a:r>
              <a:rPr lang="en-US" sz="1300" b="1" dirty="0" smtClean="0">
                <a:latin typeface="Arial" panose="020B0604020202020204" pitchFamily="34" charset="0"/>
                <a:cs typeface="Arial" panose="020B0604020202020204" pitchFamily="34" charset="0"/>
              </a:rPr>
              <a:t>8 GB Ram</a:t>
            </a:r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 has got maximum presence across cell phones and has got maximum price point</a:t>
            </a:r>
            <a:endParaRPr lang="en-IN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0553" y="5505380"/>
            <a:ext cx="11724395" cy="109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Skewness Interpretation :</a:t>
            </a:r>
          </a:p>
          <a:p>
            <a:pPr marL="342900" indent="-342900">
              <a:buAutoNum type="alphaLcPeriod"/>
            </a:pPr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Maximum positive symmetricity of data for features like Price, Mobile Height and Negative for Battery  </a:t>
            </a:r>
          </a:p>
          <a:p>
            <a:pPr marL="342900" indent="-342900">
              <a:buAutoNum type="alphaLcPeriod"/>
            </a:pPr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Mobile Height- From 20MM to 40MM there exists hardly any cell phone in market</a:t>
            </a:r>
          </a:p>
          <a:p>
            <a:pPr marL="342900" indent="-342900">
              <a:buAutoNum type="alphaLcPeriod"/>
            </a:pPr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00" dirty="0" smtClean="0">
                <a:latin typeface="Arial" panose="020B0604020202020204" pitchFamily="34" charset="0"/>
                <a:cs typeface="Arial" panose="020B0604020202020204" pitchFamily="34" charset="0"/>
              </a:rPr>
              <a:t>Skewness reflects the presence of outliers for the Features across Data Set </a:t>
            </a:r>
          </a:p>
          <a:p>
            <a:endParaRPr lang="en-IN" sz="13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61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687" y="1979904"/>
            <a:ext cx="4697016" cy="14599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686" y="490745"/>
            <a:ext cx="4697017" cy="12637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56" y="490746"/>
            <a:ext cx="4162697" cy="282018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TextBox 6"/>
          <p:cNvSpPr txBox="1"/>
          <p:nvPr/>
        </p:nvSpPr>
        <p:spPr>
          <a:xfrm>
            <a:off x="644434" y="3884023"/>
            <a:ext cx="1131243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three brands with highest selling prices are </a:t>
            </a: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Apple iPhone 14 Plus, Samsung Galaxy S23 5G and Google Pixel </a:t>
            </a:r>
            <a:r>
              <a:rPr lang="en-US" sz="1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Three highest price models within Apple  brand are  Apple iPhone 14Plus, Apple iPhone12 and Apple  iPhone11</a:t>
            </a:r>
          </a:p>
          <a:p>
            <a:r>
              <a:rPr lang="en-US" sz="1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Apple Phones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 most costliest in market with equal front and Rear </a:t>
            </a: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camera of 12 Mega </a:t>
            </a:r>
            <a:r>
              <a:rPr lang="en-US" sz="1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Pixel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Highest price models within Samsung Brand are Samsung Galaxy S23 5G, Samsung Galaxy S22 Plus 5G, Samsung Galaxy Z Flip 5G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 Night, Purple and Straight are three key colors of Apple I Phone 14 Plus with 4323Mh Battery each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Samsung costliest phones are shorter by 2mm in Height compared to Apple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200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3587931" y="46609"/>
            <a:ext cx="5251269" cy="3077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Highest Price Models- Key Feature Comparison</a:t>
            </a:r>
            <a:endParaRPr lang="en-IN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132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4590" y="110305"/>
            <a:ext cx="4802690" cy="353342"/>
          </a:xfrm>
          <a:solidFill>
            <a:schemeClr val="bg2"/>
          </a:solidFill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</a:t>
            </a:r>
            <a:r>
              <a:rPr lang="en-US" sz="2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 and Selection 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1708" y="3108093"/>
            <a:ext cx="4828406" cy="25786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89" y="623191"/>
            <a:ext cx="5419725" cy="23244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088" y="3239589"/>
            <a:ext cx="5527449" cy="253123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TextBox 7"/>
          <p:cNvSpPr txBox="1"/>
          <p:nvPr/>
        </p:nvSpPr>
        <p:spPr>
          <a:xfrm>
            <a:off x="7393821" y="983757"/>
            <a:ext cx="42802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Based on High Degree of 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correlation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Key Features related to price are –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Memory, RAM, Mobile Height </a:t>
            </a:r>
            <a:endParaRPr lang="en-IN" sz="1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0195" y="5866970"/>
            <a:ext cx="4631422" cy="540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Based on </a:t>
            </a:r>
            <a:r>
              <a:rPr lang="en-US" sz="14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SelectKBest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–Key Features are –  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Model, Battery, Memory, Processor </a:t>
            </a:r>
            <a:endParaRPr lang="en-IN" sz="1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77217" y="5770823"/>
            <a:ext cx="52173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Based on </a:t>
            </a:r>
            <a:r>
              <a:rPr lang="en-US" sz="14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ExtraTree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Classifier  –Key Features are – </a:t>
            </a:r>
            <a:r>
              <a:rPr lang="en-US" sz="14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Model, Battery, Mobile Height ,Processor </a:t>
            </a:r>
            <a:endParaRPr lang="en-IN" sz="1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6458538" y="1274712"/>
            <a:ext cx="827558" cy="15675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00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1692</TotalTime>
  <Words>942</Words>
  <Application>Microsoft Office PowerPoint</Application>
  <PresentationFormat>Widescreen</PresentationFormat>
  <Paragraphs>146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Feature Extraction and Price Prediction-Cell Phones</vt:lpstr>
      <vt:lpstr>Feature Extraction and Model Building-Case Flow</vt:lpstr>
      <vt:lpstr> Project Scenario and Objective</vt:lpstr>
      <vt:lpstr>EDA Based Observations Across Models-1</vt:lpstr>
      <vt:lpstr>EDA Based Observations Across Models-2</vt:lpstr>
      <vt:lpstr>Cell Phone Features and Insights</vt:lpstr>
      <vt:lpstr>PowerPoint Presentation</vt:lpstr>
      <vt:lpstr>PowerPoint Presentation</vt:lpstr>
      <vt:lpstr>Feature Importance and Selection </vt:lpstr>
      <vt:lpstr>Supervised Regression Machine Learning Models and KPI</vt:lpstr>
      <vt:lpstr>Cross Validation Comparison</vt:lpstr>
      <vt:lpstr>Recommendations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135</cp:revision>
  <dcterms:created xsi:type="dcterms:W3CDTF">2024-09-25T15:45:16Z</dcterms:created>
  <dcterms:modified xsi:type="dcterms:W3CDTF">2024-10-09T06:18:23Z</dcterms:modified>
</cp:coreProperties>
</file>

<file path=docProps/thumbnail.jpeg>
</file>